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8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8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5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8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8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9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1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2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A82F3-87DA-47F6-B66D-BDD712E4EDF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52909-FF3C-4EE7-A15B-90936CFB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0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 IX </a:t>
            </a:r>
            <a:br>
              <a:rPr lang="en-US" dirty="0"/>
            </a:br>
            <a:r>
              <a:rPr lang="en-US" dirty="0"/>
              <a:t>ARTIFICIAL INTELLIGENCE</a:t>
            </a:r>
            <a:br>
              <a:rPr lang="en-US" dirty="0"/>
            </a:br>
            <a:r>
              <a:rPr lang="en-US" dirty="0"/>
              <a:t>PART </a:t>
            </a:r>
            <a:r>
              <a:rPr lang="en-US" dirty="0" smtClean="0"/>
              <a:t>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CHAPTER 4. </a:t>
            </a:r>
          </a:p>
          <a:p>
            <a:r>
              <a:rPr lang="en-US" sz="4800" b="1" dirty="0" smtClean="0"/>
              <a:t>ENTREPRENEURIAL </a:t>
            </a:r>
            <a:r>
              <a:rPr lang="en-US" sz="4800" b="1" dirty="0"/>
              <a:t>SKILLS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6296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8893"/>
            <a:ext cx="11978640" cy="649541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Introduction</a:t>
            </a:r>
            <a:endParaRPr lang="en-US" dirty="0" smtClean="0"/>
          </a:p>
          <a:p>
            <a:pPr algn="just"/>
            <a:r>
              <a:rPr lang="en-US" dirty="0" smtClean="0"/>
              <a:t>Business </a:t>
            </a:r>
            <a:r>
              <a:rPr lang="en-US" dirty="0"/>
              <a:t>is an economic activity which is related </a:t>
            </a:r>
            <a:r>
              <a:rPr lang="en-US" dirty="0" smtClean="0"/>
              <a:t>with continuous </a:t>
            </a:r>
            <a:r>
              <a:rPr lang="en-US" dirty="0"/>
              <a:t>and regular production and </a:t>
            </a:r>
            <a:r>
              <a:rPr lang="en-US" dirty="0" smtClean="0"/>
              <a:t>distribution of </a:t>
            </a:r>
            <a:r>
              <a:rPr lang="en-US" dirty="0"/>
              <a:t>goods and services for </a:t>
            </a:r>
            <a:r>
              <a:rPr lang="en-US" dirty="0" smtClean="0"/>
              <a:t>satisfying </a:t>
            </a:r>
            <a:r>
              <a:rPr lang="en-US" dirty="0"/>
              <a:t>human wants.</a:t>
            </a:r>
          </a:p>
          <a:p>
            <a:pPr algn="just"/>
            <a:r>
              <a:rPr lang="en-US" dirty="0"/>
              <a:t>Businesses can be for-profit entities or </a:t>
            </a:r>
            <a:r>
              <a:rPr lang="en-US" dirty="0" smtClean="0"/>
              <a:t>nonprofit organizations.</a:t>
            </a:r>
          </a:p>
          <a:p>
            <a:pPr algn="just"/>
            <a:r>
              <a:rPr lang="en-US" dirty="0"/>
              <a:t>Businesses cater to the needs of </a:t>
            </a:r>
            <a:r>
              <a:rPr lang="en-US" dirty="0" smtClean="0"/>
              <a:t>the society</a:t>
            </a:r>
            <a:r>
              <a:rPr lang="en-US" dirty="0"/>
              <a:t>. But sometimes we find that there is a </a:t>
            </a:r>
            <a:r>
              <a:rPr lang="en-US" dirty="0" smtClean="0"/>
              <a:t>gap between </a:t>
            </a:r>
            <a:r>
              <a:rPr lang="en-US" dirty="0"/>
              <a:t>what is needed and is </a:t>
            </a:r>
            <a:r>
              <a:rPr lang="en-US" dirty="0" smtClean="0"/>
              <a:t> available</a:t>
            </a:r>
            <a:r>
              <a:rPr lang="en-US" dirty="0"/>
              <a:t>. This gap </a:t>
            </a:r>
            <a:r>
              <a:rPr lang="en-US" dirty="0" smtClean="0"/>
              <a:t>can be </a:t>
            </a:r>
            <a:r>
              <a:rPr lang="en-US" dirty="0"/>
              <a:t>used as an opportunity by some people who </a:t>
            </a:r>
            <a:r>
              <a:rPr lang="en-US" dirty="0" smtClean="0"/>
              <a:t>are ready </a:t>
            </a:r>
            <a:r>
              <a:rPr lang="en-US" dirty="0"/>
              <a:t>to take risk and fill the gap by providing </a:t>
            </a:r>
            <a:r>
              <a:rPr lang="en-US" dirty="0" smtClean="0"/>
              <a:t>necessary products </a:t>
            </a:r>
            <a:r>
              <a:rPr lang="en-US" dirty="0"/>
              <a:t>and services. Such people are entrepreneurs.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/>
              <a:t>What is </a:t>
            </a:r>
            <a:r>
              <a:rPr lang="en-US" b="1" dirty="0" smtClean="0"/>
              <a:t>Entrepreneurship:</a:t>
            </a:r>
          </a:p>
          <a:p>
            <a:pPr algn="just"/>
            <a:r>
              <a:rPr lang="en-US" dirty="0"/>
              <a:t>The process of developing a business plan, launching </a:t>
            </a:r>
            <a:r>
              <a:rPr lang="en-US" dirty="0" smtClean="0"/>
              <a:t>and running </a:t>
            </a:r>
            <a:r>
              <a:rPr lang="en-US" dirty="0"/>
              <a:t>a business using innovation to meet </a:t>
            </a:r>
            <a:r>
              <a:rPr lang="en-US" dirty="0" smtClean="0"/>
              <a:t>customer needs </a:t>
            </a:r>
            <a:r>
              <a:rPr lang="en-US" dirty="0"/>
              <a:t>and to make a profit is entrepreneurship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Enterprise</a:t>
            </a:r>
          </a:p>
          <a:p>
            <a:pPr algn="just"/>
            <a:r>
              <a:rPr lang="en-US" dirty="0"/>
              <a:t>An enterprise is a project or undertaking that is </a:t>
            </a:r>
            <a:r>
              <a:rPr lang="en-US" dirty="0" smtClean="0"/>
              <a:t>bold and </a:t>
            </a:r>
            <a:r>
              <a:rPr lang="en-US" dirty="0"/>
              <a:t>fulfills a need of the society which no one has </a:t>
            </a:r>
            <a:r>
              <a:rPr lang="en-US" dirty="0" smtClean="0"/>
              <a:t>ever addressed.</a:t>
            </a:r>
          </a:p>
          <a:p>
            <a:pPr algn="just"/>
            <a:r>
              <a:rPr lang="en-US" b="1" dirty="0" smtClean="0"/>
              <a:t>Entrepreneur:  </a:t>
            </a:r>
            <a:r>
              <a:rPr lang="en-US" i="1" dirty="0" smtClean="0"/>
              <a:t>Recognize opportunity</a:t>
            </a:r>
          </a:p>
          <a:p>
            <a:pPr algn="just"/>
            <a:r>
              <a:rPr lang="en-US" i="1" dirty="0" smtClean="0"/>
              <a:t>                           Create Idea and start of a business</a:t>
            </a:r>
          </a:p>
          <a:p>
            <a:pPr algn="just"/>
            <a:r>
              <a:rPr lang="en-US" i="1" dirty="0"/>
              <a:t> </a:t>
            </a:r>
            <a:r>
              <a:rPr lang="en-US" i="1" dirty="0" smtClean="0"/>
              <a:t>                          Grow the business</a:t>
            </a:r>
          </a:p>
          <a:p>
            <a:pPr algn="just">
              <a:lnSpc>
                <a:spcPct val="120000"/>
              </a:lnSpc>
            </a:pPr>
            <a:r>
              <a:rPr lang="en-US" dirty="0" smtClean="0"/>
              <a:t>An entrepreneur is a person who is self-employed,  is willing to take a calculated risk and brings in a new idea to start a business. It is, however, important to understand that all self-employed persons are not entrepreneurs, for example, a shopkeeper cannot be called an entrepreneur unless he/she introduces a new method or idea in the business</a:t>
            </a:r>
          </a:p>
          <a:p>
            <a:pPr algn="just"/>
            <a:endParaRPr lang="en-US" i="1" dirty="0" smtClean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73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691"/>
            <a:ext cx="12192000" cy="660980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dirty="0"/>
              <a:t>Role of </a:t>
            </a:r>
            <a:r>
              <a:rPr lang="en-US" b="1" dirty="0" smtClean="0"/>
              <a:t>Entrepreneurship</a:t>
            </a:r>
          </a:p>
          <a:p>
            <a:pPr algn="just"/>
            <a:r>
              <a:rPr lang="en-US" dirty="0"/>
              <a:t>Economic Development </a:t>
            </a:r>
            <a:r>
              <a:rPr lang="en-US" dirty="0" smtClean="0"/>
              <a:t>— Money </a:t>
            </a:r>
            <a:r>
              <a:rPr lang="en-US" dirty="0"/>
              <a:t>in </a:t>
            </a:r>
            <a:r>
              <a:rPr lang="en-US" dirty="0" smtClean="0"/>
              <a:t>Circulation</a:t>
            </a:r>
          </a:p>
          <a:p>
            <a:pPr algn="just"/>
            <a:r>
              <a:rPr lang="en-US" dirty="0" smtClean="0"/>
              <a:t>Social Development — Creation of Jobs</a:t>
            </a:r>
          </a:p>
          <a:p>
            <a:pPr algn="just"/>
            <a:r>
              <a:rPr lang="en-US" dirty="0" smtClean="0"/>
              <a:t>Improved Standard of Living — More things available to live a comfortable life</a:t>
            </a:r>
          </a:p>
          <a:p>
            <a:pPr algn="just"/>
            <a:r>
              <a:rPr lang="en-US" dirty="0" smtClean="0"/>
              <a:t>Optimal Use of Resources</a:t>
            </a:r>
          </a:p>
          <a:p>
            <a:pPr algn="just"/>
            <a:r>
              <a:rPr lang="en-US" dirty="0" smtClean="0"/>
              <a:t>More Benefits at Lower Prices Products and Services at Competitive Prices</a:t>
            </a:r>
          </a:p>
          <a:p>
            <a:pPr marL="0" indent="0" algn="just">
              <a:buNone/>
            </a:pPr>
            <a:r>
              <a:rPr lang="en-US" b="1" dirty="0"/>
              <a:t>Benefits of </a:t>
            </a:r>
            <a:r>
              <a:rPr lang="en-US" b="1" dirty="0" smtClean="0"/>
              <a:t>entrepreneurship: </a:t>
            </a:r>
            <a:r>
              <a:rPr lang="en-US" dirty="0" smtClean="0"/>
              <a:t>The </a:t>
            </a:r>
            <a:r>
              <a:rPr lang="en-US" dirty="0"/>
              <a:t>various benefits include the following:</a:t>
            </a:r>
          </a:p>
          <a:p>
            <a:pPr algn="just"/>
            <a:r>
              <a:rPr lang="en-US" b="1" dirty="0" smtClean="0"/>
              <a:t>Do </a:t>
            </a:r>
            <a:r>
              <a:rPr lang="en-US" b="1" dirty="0"/>
              <a:t>what you are interested in</a:t>
            </a:r>
            <a:r>
              <a:rPr lang="en-US" dirty="0"/>
              <a:t>: </a:t>
            </a:r>
            <a:r>
              <a:rPr lang="en-US" dirty="0" smtClean="0"/>
              <a:t>Entrepreneurship allows </a:t>
            </a:r>
            <a:r>
              <a:rPr lang="en-US" dirty="0"/>
              <a:t>you to start and do something you </a:t>
            </a:r>
            <a:r>
              <a:rPr lang="en-US" dirty="0" smtClean="0"/>
              <a:t>like using </a:t>
            </a:r>
            <a:r>
              <a:rPr lang="en-US" dirty="0"/>
              <a:t>your hobbies and skills.</a:t>
            </a:r>
          </a:p>
          <a:p>
            <a:pPr algn="just"/>
            <a:r>
              <a:rPr lang="en-US" b="1" dirty="0" smtClean="0"/>
              <a:t>Work </a:t>
            </a:r>
            <a:r>
              <a:rPr lang="en-US" b="1" dirty="0"/>
              <a:t>for yourself, and not for others</a:t>
            </a:r>
            <a:r>
              <a:rPr lang="en-US" dirty="0"/>
              <a:t>: As </a:t>
            </a:r>
            <a:r>
              <a:rPr lang="en-US" dirty="0" smtClean="0"/>
              <a:t>an entrepreneur</a:t>
            </a:r>
            <a:r>
              <a:rPr lang="en-US" dirty="0"/>
              <a:t>, you can work for yourself and </a:t>
            </a:r>
            <a:r>
              <a:rPr lang="en-US" dirty="0" smtClean="0"/>
              <a:t>not for </a:t>
            </a:r>
            <a:r>
              <a:rPr lang="en-US" dirty="0"/>
              <a:t>someone else. You can decide the kind of </a:t>
            </a:r>
            <a:r>
              <a:rPr lang="en-US" dirty="0" smtClean="0"/>
              <a:t>work you </a:t>
            </a:r>
            <a:r>
              <a:rPr lang="en-US" dirty="0"/>
              <a:t>like to do and how you want to do it.</a:t>
            </a:r>
          </a:p>
          <a:p>
            <a:pPr algn="just"/>
            <a:r>
              <a:rPr lang="en-US" b="1" dirty="0" smtClean="0"/>
              <a:t>Make profits </a:t>
            </a:r>
            <a:r>
              <a:rPr lang="en-US" b="1" dirty="0"/>
              <a:t>for yourself</a:t>
            </a:r>
            <a:r>
              <a:rPr lang="en-US" dirty="0"/>
              <a:t>: As an entrepreneur</a:t>
            </a:r>
            <a:r>
              <a:rPr lang="en-US" dirty="0" smtClean="0"/>
              <a:t>, you </a:t>
            </a:r>
            <a:r>
              <a:rPr lang="en-US" dirty="0"/>
              <a:t>can decide how much money you want to</a:t>
            </a:r>
          </a:p>
          <a:p>
            <a:pPr marL="0" indent="0" algn="just">
              <a:buNone/>
            </a:pPr>
            <a:r>
              <a:rPr lang="en-US" dirty="0" smtClean="0"/>
              <a:t>    earn </a:t>
            </a:r>
            <a:r>
              <a:rPr lang="en-US" dirty="0"/>
              <a:t>and how you want to earn it.</a:t>
            </a:r>
          </a:p>
          <a:p>
            <a:pPr algn="just"/>
            <a:r>
              <a:rPr lang="en-US" b="1" dirty="0" smtClean="0"/>
              <a:t>More </a:t>
            </a:r>
            <a:r>
              <a:rPr lang="en-US" b="1" dirty="0"/>
              <a:t>risk, more profit</a:t>
            </a:r>
            <a:r>
              <a:rPr lang="en-US" dirty="0"/>
              <a:t>: Even though there </a:t>
            </a:r>
            <a:r>
              <a:rPr lang="en-US" dirty="0" smtClean="0"/>
              <a:t>are risks </a:t>
            </a:r>
            <a:r>
              <a:rPr lang="en-US" dirty="0"/>
              <a:t>in entrepreneurship, it allows you to decide</a:t>
            </a:r>
          </a:p>
          <a:p>
            <a:pPr marL="0" indent="0" algn="just">
              <a:buNone/>
            </a:pPr>
            <a:r>
              <a:rPr lang="en-US" dirty="0" smtClean="0"/>
              <a:t>   how </a:t>
            </a:r>
            <a:r>
              <a:rPr lang="en-US" dirty="0"/>
              <a:t>much risk you want to take. Usually, </a:t>
            </a:r>
            <a:r>
              <a:rPr lang="en-US" dirty="0" smtClean="0"/>
              <a:t>the larger </a:t>
            </a:r>
            <a:r>
              <a:rPr lang="en-US" dirty="0"/>
              <a:t>the risk, the bigger could be the profit!</a:t>
            </a:r>
          </a:p>
        </p:txBody>
      </p:sp>
    </p:spTree>
    <p:extLst>
      <p:ext uri="{BB962C8B-B14F-4D97-AF65-F5344CB8AC3E}">
        <p14:creationId xmlns:p14="http://schemas.microsoft.com/office/powerpoint/2010/main" val="422358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" y="388710"/>
            <a:ext cx="11845834" cy="61035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/>
              <a:t>Qualities of a Successful Entrepreneur: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Have Patience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Positive attitude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Hardworking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Should be confident</a:t>
            </a:r>
            <a:endParaRPr lang="en-US" sz="2400" b="1" dirty="0" smtClean="0"/>
          </a:p>
          <a:p>
            <a:pPr marL="0" indent="0" algn="just">
              <a:buNone/>
            </a:pPr>
            <a:r>
              <a:rPr lang="en-US" sz="2400" b="1" dirty="0" smtClean="0"/>
              <a:t>Types </a:t>
            </a:r>
            <a:r>
              <a:rPr lang="en-US" sz="2400" b="1" dirty="0"/>
              <a:t>of Business </a:t>
            </a:r>
            <a:r>
              <a:rPr lang="en-US" sz="2400" b="1" dirty="0" smtClean="0"/>
              <a:t>Activities: </a:t>
            </a:r>
          </a:p>
          <a:p>
            <a:pPr marL="0" indent="0" algn="just">
              <a:buNone/>
            </a:pPr>
            <a:r>
              <a:rPr lang="en-US" sz="2400" b="1" dirty="0" smtClean="0"/>
              <a:t>1. Product business :</a:t>
            </a:r>
            <a:r>
              <a:rPr lang="en-US" sz="2400" dirty="0" smtClean="0"/>
              <a:t>A </a:t>
            </a:r>
            <a:r>
              <a:rPr lang="en-US" sz="2400" dirty="0"/>
              <a:t>business where a seller and buyer exchange </a:t>
            </a:r>
            <a:r>
              <a:rPr lang="en-US" sz="2400" dirty="0" smtClean="0"/>
              <a:t>an item</a:t>
            </a:r>
            <a:r>
              <a:rPr lang="en-US" sz="2400" dirty="0"/>
              <a:t>, which can be seen and touched, is called a </a:t>
            </a:r>
            <a:r>
              <a:rPr lang="en-US" sz="2400" dirty="0" smtClean="0"/>
              <a:t>product based business</a:t>
            </a:r>
            <a:r>
              <a:rPr lang="en-US" sz="2400" dirty="0"/>
              <a:t>. For example, a Sports Shop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 smtClean="0"/>
              <a:t>2. Service business : </a:t>
            </a:r>
            <a:r>
              <a:rPr lang="en-US" sz="2400" dirty="0" smtClean="0"/>
              <a:t>A </a:t>
            </a:r>
            <a:r>
              <a:rPr lang="en-US" sz="2400" dirty="0"/>
              <a:t>business where a seller helps the buyer to finish </a:t>
            </a:r>
            <a:r>
              <a:rPr lang="en-US" sz="2400" dirty="0" smtClean="0"/>
              <a:t>some work</a:t>
            </a:r>
            <a:r>
              <a:rPr lang="en-US" sz="2400" dirty="0"/>
              <a:t>. For </a:t>
            </a:r>
            <a:r>
              <a:rPr lang="en-US" sz="2400" dirty="0" smtClean="0"/>
              <a:t> example</a:t>
            </a:r>
            <a:r>
              <a:rPr lang="en-US" sz="2400" dirty="0"/>
              <a:t>, a cricket coaching </a:t>
            </a:r>
            <a:r>
              <a:rPr lang="en-US" sz="2400" dirty="0" smtClean="0"/>
              <a:t>center.</a:t>
            </a:r>
          </a:p>
          <a:p>
            <a:pPr marL="0" indent="0" algn="just">
              <a:buNone/>
            </a:pPr>
            <a:r>
              <a:rPr lang="en-US" sz="2400" b="1" dirty="0" smtClean="0"/>
              <a:t>3. Hybrid business: </a:t>
            </a:r>
            <a:r>
              <a:rPr lang="en-US" sz="2400" dirty="0" smtClean="0"/>
              <a:t>A </a:t>
            </a:r>
            <a:r>
              <a:rPr lang="en-US" sz="2400" dirty="0"/>
              <a:t>hybrid is the one where the business is doing </a:t>
            </a:r>
            <a:r>
              <a:rPr lang="en-US" sz="2400" dirty="0" smtClean="0"/>
              <a:t>both selling </a:t>
            </a:r>
            <a:r>
              <a:rPr lang="en-US" sz="2400" dirty="0"/>
              <a:t>product and selling </a:t>
            </a:r>
            <a:r>
              <a:rPr lang="en-US" sz="2400" dirty="0" smtClean="0"/>
              <a:t>services. </a:t>
            </a:r>
            <a:r>
              <a:rPr lang="en-US" sz="2400" dirty="0" err="1" smtClean="0"/>
              <a:t>eg</a:t>
            </a:r>
            <a:r>
              <a:rPr lang="en-US" sz="2400" dirty="0" smtClean="0"/>
              <a:t>: restaurants where the </a:t>
            </a:r>
            <a:r>
              <a:rPr lang="en-US" sz="2400" dirty="0"/>
              <a:t>food itself is the product sold and the catering is </a:t>
            </a:r>
            <a:r>
              <a:rPr lang="en-US" sz="2400" dirty="0" smtClean="0"/>
              <a:t>the service </a:t>
            </a:r>
            <a:r>
              <a:rPr lang="en-US" sz="2400" dirty="0"/>
              <a:t>provided.</a:t>
            </a:r>
          </a:p>
        </p:txBody>
      </p:sp>
    </p:spTree>
    <p:extLst>
      <p:ext uri="{BB962C8B-B14F-4D97-AF65-F5344CB8AC3E}">
        <p14:creationId xmlns:p14="http://schemas.microsoft.com/office/powerpoint/2010/main" val="159027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055" y="450123"/>
            <a:ext cx="10993952" cy="506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9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17" y="258082"/>
            <a:ext cx="11924212" cy="62994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There are two types of </a:t>
            </a:r>
            <a:r>
              <a:rPr lang="en-US" dirty="0" smtClean="0"/>
              <a:t>product-based businesses </a:t>
            </a:r>
          </a:p>
          <a:p>
            <a:pPr marL="514350" indent="-514350" algn="just">
              <a:buAutoNum type="arabicPeriod"/>
            </a:pPr>
            <a:r>
              <a:rPr lang="en-US" b="1" dirty="0" smtClean="0"/>
              <a:t>Manufacturing businesses :</a:t>
            </a:r>
            <a:r>
              <a:rPr lang="en-US" dirty="0" smtClean="0"/>
              <a:t>These </a:t>
            </a:r>
            <a:r>
              <a:rPr lang="en-US" dirty="0"/>
              <a:t>are the businesses that make a product </a:t>
            </a:r>
            <a:r>
              <a:rPr lang="en-US" dirty="0" smtClean="0"/>
              <a:t>and sell </a:t>
            </a:r>
            <a:r>
              <a:rPr lang="en-US" dirty="0"/>
              <a:t>it. Products are usually made in factories. </a:t>
            </a:r>
          </a:p>
          <a:p>
            <a:pPr marL="514350" indent="-514350" algn="just">
              <a:buAutoNum type="arabicPeriod"/>
            </a:pPr>
            <a:r>
              <a:rPr lang="en-US" b="1" dirty="0" smtClean="0"/>
              <a:t>Trade businesses: </a:t>
            </a:r>
            <a:r>
              <a:rPr lang="en-US" dirty="0" smtClean="0"/>
              <a:t>These businesses buy and sell a product. They also transport the product from the factory to warehouses and then finally to shops near the customers. Examples of these business include wholesalers, distributors and retail shops.</a:t>
            </a:r>
          </a:p>
          <a:p>
            <a:pPr marL="0" indent="0">
              <a:buNone/>
            </a:pPr>
            <a:r>
              <a:rPr lang="en-US" b="1" u="sng" dirty="0"/>
              <a:t>Distinguishing </a:t>
            </a:r>
            <a:r>
              <a:rPr lang="en-US" b="1" u="sng" dirty="0" smtClean="0"/>
              <a:t>Characteristics of </a:t>
            </a:r>
            <a:r>
              <a:rPr lang="en-US" b="1" u="sng" dirty="0"/>
              <a:t>Entrepreneurship and Wage </a:t>
            </a:r>
            <a:r>
              <a:rPr lang="en-US" b="1" u="sng" dirty="0" smtClean="0"/>
              <a:t>Employment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Ability to take up risks </a:t>
            </a:r>
          </a:p>
          <a:p>
            <a:pPr marL="514350" indent="-514350">
              <a:buAutoNum type="arabicPeriod"/>
            </a:pPr>
            <a:r>
              <a:rPr lang="en-US" dirty="0" smtClean="0"/>
              <a:t>Believe in hard work and discipline </a:t>
            </a:r>
          </a:p>
          <a:p>
            <a:pPr marL="514350" indent="-514350">
              <a:buAutoNum type="arabicPeriod"/>
            </a:pPr>
            <a:r>
              <a:rPr lang="en-US" dirty="0" smtClean="0"/>
              <a:t>Adaptable and flexible to achieve the goals of enhancing quality and customer satisfaction</a:t>
            </a:r>
          </a:p>
          <a:p>
            <a:pPr marL="0" indent="0">
              <a:buNone/>
            </a:pPr>
            <a:r>
              <a:rPr lang="en-US" dirty="0" smtClean="0"/>
              <a:t>4. Knowledge of the product and services and their need or demand in the market</a:t>
            </a:r>
          </a:p>
          <a:p>
            <a:pPr marL="0" indent="0">
              <a:buNone/>
            </a:pPr>
            <a:r>
              <a:rPr lang="en-US" dirty="0" smtClean="0"/>
              <a:t>5. Financial literacy and money management skills </a:t>
            </a:r>
          </a:p>
          <a:p>
            <a:pPr marL="0" indent="0">
              <a:buNone/>
            </a:pPr>
            <a:r>
              <a:rPr lang="en-US" dirty="0" smtClean="0"/>
              <a:t>6. Effective planning and execution.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26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05" y="156119"/>
            <a:ext cx="10515600" cy="1325563"/>
          </a:xfrm>
        </p:spPr>
        <p:txBody>
          <a:bodyPr/>
          <a:lstStyle/>
          <a:p>
            <a:r>
              <a:rPr lang="en-US" b="1" dirty="0" smtClean="0"/>
              <a:t>Wage Employment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623" y="1041855"/>
            <a:ext cx="1148007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In case of wage employment, there are always two parties</a:t>
            </a:r>
            <a:r>
              <a:rPr lang="en-US" dirty="0"/>
              <a:t>. One is known as the employer and the other </a:t>
            </a:r>
            <a:r>
              <a:rPr lang="en-US" dirty="0" smtClean="0"/>
              <a:t>is the </a:t>
            </a:r>
            <a:r>
              <a:rPr lang="en-US" dirty="0"/>
              <a:t>employee.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wage employment does not </a:t>
            </a:r>
            <a:r>
              <a:rPr lang="en-US" dirty="0" smtClean="0"/>
              <a:t>involve too </a:t>
            </a:r>
            <a:r>
              <a:rPr lang="en-US" dirty="0"/>
              <a:t>much risk but entrepreneurship involves </a:t>
            </a:r>
            <a:r>
              <a:rPr lang="en-US" dirty="0" smtClean="0"/>
              <a:t>taking certain </a:t>
            </a:r>
            <a:r>
              <a:rPr lang="en-US" dirty="0"/>
              <a:t>amount of calculated risks.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the continuity </a:t>
            </a:r>
            <a:r>
              <a:rPr lang="en-US" dirty="0"/>
              <a:t>of the service in case of wage </a:t>
            </a:r>
            <a:r>
              <a:rPr lang="en-US" dirty="0" smtClean="0"/>
              <a:t>employment depends </a:t>
            </a:r>
            <a:r>
              <a:rPr lang="en-US" dirty="0"/>
              <a:t>on the terms and conditions laid down </a:t>
            </a:r>
            <a:r>
              <a:rPr lang="en-US" dirty="0" smtClean="0"/>
              <a:t>in the </a:t>
            </a:r>
            <a:r>
              <a:rPr lang="en-US" dirty="0"/>
              <a:t>contract between the two parties and </a:t>
            </a:r>
            <a:r>
              <a:rPr lang="en-US" dirty="0" smtClean="0"/>
              <a:t>also sometimes </a:t>
            </a:r>
            <a:r>
              <a:rPr lang="en-US" dirty="0"/>
              <a:t>the relationship between the employer </a:t>
            </a:r>
            <a:r>
              <a:rPr lang="en-US" dirty="0" smtClean="0"/>
              <a:t>and the </a:t>
            </a:r>
            <a:r>
              <a:rPr lang="en-US" dirty="0"/>
              <a:t>employee.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429" y="4405448"/>
            <a:ext cx="6464754" cy="270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71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11743509" cy="979714"/>
          </a:xfrm>
        </p:spPr>
        <p:txBody>
          <a:bodyPr/>
          <a:lstStyle/>
          <a:p>
            <a:r>
              <a:rPr lang="en-US" b="1" dirty="0"/>
              <a:t>Entrepreneurship </a:t>
            </a:r>
            <a:r>
              <a:rPr lang="en-US" b="1" dirty="0" smtClean="0"/>
              <a:t>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31521"/>
            <a:ext cx="7445830" cy="187986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Entrepreneurship development is the process </a:t>
            </a:r>
            <a:r>
              <a:rPr lang="en-US" dirty="0" smtClean="0"/>
              <a:t>of improving </a:t>
            </a:r>
            <a:r>
              <a:rPr lang="en-US" dirty="0"/>
              <a:t>the skills and knowledge of entrepreneurs</a:t>
            </a:r>
            <a:r>
              <a:rPr lang="en-US" dirty="0" smtClean="0"/>
              <a:t>. It </a:t>
            </a:r>
            <a:r>
              <a:rPr lang="en-US" dirty="0"/>
              <a:t>can take place through formal and informal </a:t>
            </a:r>
            <a:r>
              <a:rPr lang="en-US" dirty="0" smtClean="0"/>
              <a:t>learning system</a:t>
            </a:r>
            <a:r>
              <a:rPr lang="en-US" dirty="0"/>
              <a:t>. In the formal learning system, </a:t>
            </a:r>
            <a:r>
              <a:rPr lang="en-US" dirty="0" smtClean="0"/>
              <a:t>training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  <a:r>
              <a:rPr lang="en-US" dirty="0"/>
              <a:t>are conducted to bring about awareness</a:t>
            </a:r>
            <a:r>
              <a:rPr lang="en-US" dirty="0" smtClean="0"/>
              <a:t>, knowledge </a:t>
            </a:r>
            <a:r>
              <a:rPr lang="en-US" dirty="0"/>
              <a:t>and skills related to entrepreneurship.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3554" y="1"/>
            <a:ext cx="3243943" cy="3369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11382"/>
            <a:ext cx="9905850" cy="398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1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817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CLASS IX  ARTIFICIAL INTELLIGENCE PART 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Wage Employment </vt:lpstr>
      <vt:lpstr>Entrepreneurship Development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A </dc:title>
  <dc:creator>ibm</dc:creator>
  <cp:lastModifiedBy>ibm</cp:lastModifiedBy>
  <cp:revision>38</cp:revision>
  <dcterms:created xsi:type="dcterms:W3CDTF">2024-02-03T17:55:15Z</dcterms:created>
  <dcterms:modified xsi:type="dcterms:W3CDTF">2024-02-11T18:34:17Z</dcterms:modified>
</cp:coreProperties>
</file>